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oir" userId="40b21366-c524-43b2-8fdf-eb62b0a4984e" providerId="ADAL" clId="{10845D0E-38BE-43A7-9795-5C5220A2F01D}"/>
    <pc:docChg chg="modSld">
      <pc:chgData name="Michael Moir" userId="40b21366-c524-43b2-8fdf-eb62b0a4984e" providerId="ADAL" clId="{10845D0E-38BE-43A7-9795-5C5220A2F01D}" dt="2023-04-01T12:00:52.866" v="82" actId="20577"/>
      <pc:docMkLst>
        <pc:docMk/>
      </pc:docMkLst>
      <pc:sldChg chg="modSp mod">
        <pc:chgData name="Michael Moir" userId="40b21366-c524-43b2-8fdf-eb62b0a4984e" providerId="ADAL" clId="{10845D0E-38BE-43A7-9795-5C5220A2F01D}" dt="2023-04-01T12:00:52.866" v="82" actId="20577"/>
        <pc:sldMkLst>
          <pc:docMk/>
          <pc:sldMk cId="3817708181" sldId="262"/>
        </pc:sldMkLst>
        <pc:spChg chg="mod">
          <ac:chgData name="Michael Moir" userId="40b21366-c524-43b2-8fdf-eb62b0a4984e" providerId="ADAL" clId="{10845D0E-38BE-43A7-9795-5C5220A2F01D}" dt="2023-04-01T12:00:52.866" v="82" actId="20577"/>
          <ac:spMkLst>
            <pc:docMk/>
            <pc:sldMk cId="3817708181" sldId="262"/>
            <ac:spMk id="3" creationId="{42D0AA5F-1802-EE74-FBC6-E0CFCDA4C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9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9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17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3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1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1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8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417C-6478-45B5-B158-FC6D1562C66B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02B3-1DF2-4FCF-AB13-6DE50D5FE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6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84E1-0689-9509-5084-1776A552F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276226"/>
            <a:ext cx="8591550" cy="6296024"/>
          </a:xfrm>
        </p:spPr>
        <p:txBody>
          <a:bodyPr anchor="t">
            <a:normAutofit/>
          </a:bodyPr>
          <a:lstStyle/>
          <a:p>
            <a:r>
              <a:rPr lang="en-GB" b="1"/>
              <a:t>Buildings update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St Paul’s PCC</a:t>
            </a:r>
            <a:br>
              <a:rPr lang="en-GB" b="1" dirty="0"/>
            </a:br>
            <a:br>
              <a:rPr lang="en-GB" b="1" dirty="0"/>
            </a:br>
            <a:r>
              <a:rPr lang="en-GB" sz="4900" i="1" dirty="0"/>
              <a:t>sub-Committee</a:t>
            </a:r>
            <a:br>
              <a:rPr lang="en-GB" b="1" dirty="0"/>
            </a:br>
            <a:r>
              <a:rPr lang="en-GB" b="1" dirty="0"/>
              <a:t>Next Steps Team</a:t>
            </a:r>
          </a:p>
        </p:txBody>
      </p:sp>
    </p:spTree>
    <p:extLst>
      <p:ext uri="{BB962C8B-B14F-4D97-AF65-F5344CB8AC3E}">
        <p14:creationId xmlns:p14="http://schemas.microsoft.com/office/powerpoint/2010/main" val="407917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EC21D-2F2A-D1B7-468E-79CE765B4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9"/>
          <a:stretch/>
        </p:blipFill>
        <p:spPr>
          <a:xfrm>
            <a:off x="28575" y="0"/>
            <a:ext cx="4791075" cy="6181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9AFC3-AA2C-E595-A12E-CD49D2EB5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090" y="676276"/>
            <a:ext cx="4665910" cy="4400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4CD3-5113-3CE2-980B-349698E8D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990" y="5854702"/>
            <a:ext cx="5752010" cy="901699"/>
          </a:xfrm>
          <a:ln w="28575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WR Quinquennial Inspection - Nov 2021</a:t>
            </a:r>
          </a:p>
          <a:p>
            <a:r>
              <a:rPr lang="en-GB" i="1" dirty="0"/>
              <a:t>PA Condition Report - Feb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18B3DE-8D93-7899-7356-40BCBA08A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750"/>
          <a:stretch/>
        </p:blipFill>
        <p:spPr>
          <a:xfrm>
            <a:off x="195262" y="6096001"/>
            <a:ext cx="3049091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159FD-1237-1DF6-662C-FD0EA71D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29190" cy="315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9265D-F166-FA22-28A1-FB4E8673C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883" y="4163992"/>
            <a:ext cx="2085474" cy="2724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D1423-7A74-4E55-06EB-993E467D9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1979"/>
            <a:ext cx="2464009" cy="1863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940D3C-6E45-BA5F-E081-190BC1A74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190" y="3059091"/>
            <a:ext cx="2921693" cy="38290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C4FB7F-C071-5FCC-50C7-BCF3255E8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899" y="-10403"/>
            <a:ext cx="2383102" cy="31873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42430-AD8E-A299-09B4-40D9D587F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1" y="2056973"/>
            <a:ext cx="1868475" cy="2507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8A44C1-99EC-C0C8-E0B2-58CDF4ADD2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425" y="4761"/>
            <a:ext cx="2372967" cy="3109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3D6CE5-CB5B-FE76-62EA-4E50F1755E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5812" y="-1"/>
            <a:ext cx="1918188" cy="25102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BCAAAD-CD0D-999C-5E13-FDE1E1E593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011735"/>
            <a:ext cx="2456471" cy="18462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01312D-2CBF-C7AC-20CF-D865ECB60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4677" y="4516416"/>
            <a:ext cx="1789323" cy="234158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4EE2EB-05D4-F686-0404-D377F19CFEF9}"/>
              </a:ext>
            </a:extLst>
          </p:cNvPr>
          <p:cNvSpPr txBox="1"/>
          <p:nvPr/>
        </p:nvSpPr>
        <p:spPr>
          <a:xfrm>
            <a:off x="5533629" y="3252965"/>
            <a:ext cx="1638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/>
              <a:t>WR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47329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2FED-840F-1E03-504E-9AB69BF3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58749"/>
            <a:ext cx="8820150" cy="6699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u="sng" dirty="0"/>
              <a:t>Warwick Road works so far:</a:t>
            </a:r>
            <a:r>
              <a:rPr lang="en-GB" sz="2600" dirty="0"/>
              <a:t>	</a:t>
            </a:r>
            <a:r>
              <a:rPr lang="en-GB" sz="2600" i="1" dirty="0"/>
              <a:t>1853 - Office &amp; Hall additions</a:t>
            </a:r>
            <a:endParaRPr lang="en-GB" sz="2600" i="1" u="sng" dirty="0"/>
          </a:p>
          <a:p>
            <a:r>
              <a:rPr lang="en-GB" sz="2600" dirty="0"/>
              <a:t>Replaced 3 heaters, safety glass in door, cleared gutters, electrical safety, LED light bulbs, Audio/visual upgrade, Hall asbestos removed, some flood damage</a:t>
            </a:r>
          </a:p>
          <a:p>
            <a:r>
              <a:rPr lang="en-GB" sz="2600" dirty="0"/>
              <a:t>Inspection reports of structural issues (including high level), drainage and stained glass</a:t>
            </a:r>
          </a:p>
          <a:p>
            <a:r>
              <a:rPr lang="en-GB" sz="2600" dirty="0"/>
              <a:t>Appointment of Church Architect – Caroline Edwards</a:t>
            </a:r>
          </a:p>
          <a:p>
            <a:pPr marL="0" indent="0">
              <a:buNone/>
            </a:pPr>
            <a:r>
              <a:rPr lang="en-GB" sz="2600" u="sng" dirty="0"/>
              <a:t>Warwick Road works to do:</a:t>
            </a:r>
          </a:p>
          <a:p>
            <a:r>
              <a:rPr lang="en-GB" sz="2600" dirty="0"/>
              <a:t>Completely new drainage system underground (by Oct’23)</a:t>
            </a:r>
          </a:p>
          <a:p>
            <a:r>
              <a:rPr lang="en-GB" sz="2600" dirty="0"/>
              <a:t>Roof repairs and resizing of guttering / rainwater goods</a:t>
            </a:r>
          </a:p>
          <a:p>
            <a:r>
              <a:rPr lang="en-GB" sz="2600" dirty="0"/>
              <a:t>North wall structural repairs – roof spread, retaining wall plate and rafters</a:t>
            </a:r>
          </a:p>
          <a:p>
            <a:r>
              <a:rPr lang="en-GB" sz="2600" dirty="0"/>
              <a:t>External: damp, dressed Hornton stone &amp; bellcote repairs</a:t>
            </a:r>
          </a:p>
          <a:p>
            <a:r>
              <a:rPr lang="en-GB" sz="2600" dirty="0"/>
              <a:t>Internal: lighting, flooring, A/V, plaster and decorations</a:t>
            </a:r>
          </a:p>
          <a:p>
            <a:r>
              <a:rPr lang="en-GB" sz="2600" dirty="0"/>
              <a:t>A new Hall with facilities – following options appraisal</a:t>
            </a:r>
          </a:p>
        </p:txBody>
      </p:sp>
    </p:spTree>
    <p:extLst>
      <p:ext uri="{BB962C8B-B14F-4D97-AF65-F5344CB8AC3E}">
        <p14:creationId xmlns:p14="http://schemas.microsoft.com/office/powerpoint/2010/main" val="231274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1044-BC40-528E-BA18-905755FA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5" y="3683804"/>
            <a:ext cx="3327149" cy="863599"/>
          </a:xfrm>
        </p:spPr>
        <p:txBody>
          <a:bodyPr>
            <a:noAutofit/>
          </a:bodyPr>
          <a:lstStyle/>
          <a:p>
            <a:pPr algn="ctr"/>
            <a:r>
              <a:rPr lang="en-GB" sz="3600" b="1" i="1" dirty="0"/>
              <a:t>Prescott Avenue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5A197-DD43-057C-9209-D324147E9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3"/>
          <a:stretch/>
        </p:blipFill>
        <p:spPr>
          <a:xfrm>
            <a:off x="0" y="0"/>
            <a:ext cx="7437929" cy="3812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101F00-25DF-8D52-6660-BE8C8DDB6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52" y="4418488"/>
            <a:ext cx="3301595" cy="2439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DD35A9-5B54-4357-B89C-552538A368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16"/>
          <a:stretch/>
        </p:blipFill>
        <p:spPr>
          <a:xfrm>
            <a:off x="0" y="3600451"/>
            <a:ext cx="3228975" cy="3265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101DAF-D500-764D-ED5B-0E088ACB7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50" y="5097653"/>
            <a:ext cx="1352548" cy="1768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84D6FE-A222-6BB5-3BAB-DC221CE3B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24" y="5170740"/>
            <a:ext cx="1247776" cy="16693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BF61E9-7553-90E3-5673-1981B900D8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930" y="0"/>
            <a:ext cx="1706070" cy="2294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FCD2D-BE03-CFFA-1C20-11DD9ED8A0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3675" y="1747837"/>
            <a:ext cx="2600653" cy="34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5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C7D844-1170-F464-360A-19D33448F8B9}"/>
              </a:ext>
            </a:extLst>
          </p:cNvPr>
          <p:cNvSpPr txBox="1">
            <a:spLocks/>
          </p:cNvSpPr>
          <p:nvPr/>
        </p:nvSpPr>
        <p:spPr>
          <a:xfrm>
            <a:off x="161925" y="158749"/>
            <a:ext cx="8820150" cy="655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u="sng" dirty="0"/>
              <a:t>Prescott Avenue works so far: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i="1" dirty="0"/>
              <a:t>1960’s build with flat roof 80’s extension</a:t>
            </a:r>
            <a:endParaRPr lang="en-GB" sz="2600" i="1" u="sng" dirty="0"/>
          </a:p>
          <a:p>
            <a:r>
              <a:rPr lang="en-GB" sz="2600" dirty="0"/>
              <a:t>Heating, roof structure, insulation, safety glass and decoration, with ongoing gardening and fencing</a:t>
            </a:r>
          </a:p>
          <a:p>
            <a:pPr marL="0" indent="0">
              <a:buNone/>
            </a:pPr>
            <a:endParaRPr lang="en-GB" sz="2600" u="sng" dirty="0"/>
          </a:p>
          <a:p>
            <a:pPr marL="0" indent="0">
              <a:buNone/>
            </a:pPr>
            <a:r>
              <a:rPr lang="en-GB" sz="2600" u="sng" dirty="0"/>
              <a:t>Prescott Avenue works to do:</a:t>
            </a:r>
          </a:p>
          <a:p>
            <a:r>
              <a:rPr lang="en-GB" sz="2600" dirty="0"/>
              <a:t>Drains – repair and maintain foul and surface water systems</a:t>
            </a:r>
          </a:p>
          <a:p>
            <a:r>
              <a:rPr lang="en-GB" sz="2600" dirty="0"/>
              <a:t>Structural – monitoring of cracks to assess movement due to extension and include racking of roof structure</a:t>
            </a:r>
          </a:p>
          <a:p>
            <a:r>
              <a:rPr lang="en-GB" sz="2600" dirty="0"/>
              <a:t>Assess and repair causes of damp, including guttering and bargeboard / cladding</a:t>
            </a:r>
          </a:p>
          <a:p>
            <a:r>
              <a:rPr lang="en-GB" sz="2600" dirty="0"/>
              <a:t>Internal: repairs, decoration, glazing, Fire Safety</a:t>
            </a:r>
          </a:p>
          <a:p>
            <a:r>
              <a:rPr lang="en-GB" sz="2600" dirty="0"/>
              <a:t>External: replace paving, damp proof membrane to </a:t>
            </a:r>
            <a:r>
              <a:rPr lang="en-GB" sz="2600" dirty="0" err="1"/>
              <a:t>ext’n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6676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CDBC-488A-6E80-7313-1F8AC5B3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6"/>
            <a:ext cx="8667750" cy="715961"/>
          </a:xfrm>
        </p:spPr>
        <p:txBody>
          <a:bodyPr>
            <a:normAutofit/>
          </a:bodyPr>
          <a:lstStyle/>
          <a:p>
            <a:r>
              <a:rPr lang="en-GB" sz="3600" b="1" dirty="0"/>
              <a:t>Brief to Caroline Edwards (Church Architect):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6E73D-B4F1-AE31-6370-FD56CA63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5575"/>
            <a:ext cx="8515350" cy="4351338"/>
          </a:xfrm>
        </p:spPr>
        <p:txBody>
          <a:bodyPr>
            <a:normAutofit/>
          </a:bodyPr>
          <a:lstStyle/>
          <a:p>
            <a:pPr marL="1143000" indent="-457200">
              <a:spcBef>
                <a:spcPts val="500"/>
              </a:spcBef>
            </a:pPr>
            <a:r>
              <a:rPr lang="en-GB" dirty="0">
                <a:solidFill>
                  <a:srgbClr val="4472C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Identify a budget cost for the semi-urgent works – structural and drains.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indent="-457200">
              <a:spcBef>
                <a:spcPts val="500"/>
              </a:spcBef>
            </a:pPr>
            <a:r>
              <a:rPr lang="en-GB" dirty="0">
                <a:solidFill>
                  <a:srgbClr val="4472C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Explore possible re-ordering and phased extensions at WR at a conceptual level with budget costs.</a:t>
            </a:r>
          </a:p>
          <a:p>
            <a:pPr marL="1143000" indent="-457200">
              <a:spcBef>
                <a:spcPts val="500"/>
              </a:spcBef>
            </a:pPr>
            <a:r>
              <a:rPr lang="en-GB" dirty="0">
                <a:solidFill>
                  <a:srgbClr val="4472C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Explore options at PA from extension / renovation through to re-building at a conceptual level with budget costs.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9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A713-2A43-0882-0B34-0DACE249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84152"/>
            <a:ext cx="3657600" cy="701674"/>
          </a:xfrm>
        </p:spPr>
        <p:txBody>
          <a:bodyPr>
            <a:normAutofit/>
          </a:bodyPr>
          <a:lstStyle/>
          <a:p>
            <a:r>
              <a:rPr lang="en-GB" b="1" dirty="0"/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AA5F-1802-EE74-FBC6-E0CFCDA4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85826"/>
            <a:ext cx="8772525" cy="5514974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Our buildings are in a poor condition – age and decay. </a:t>
            </a: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There are structural concerns with the roof and North aisle wall at WR, and the drains (both storm and foul) have completely failed. </a:t>
            </a: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There are further structural concerns at PA. </a:t>
            </a: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church architect has been commissioned to scope the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 and we await more news on costs and options. </a:t>
            </a: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reality is that this will constrain what we are able to afford in terms of a replacement Hall at WR, but allow for improved provision of the space in our current buildings. </a:t>
            </a: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Much prayer and sacrificial giving is needed. But, the Lord has been amazingly generous and faithful to us thus far…</a:t>
            </a:r>
          </a:p>
        </p:txBody>
      </p:sp>
    </p:spTree>
    <p:extLst>
      <p:ext uri="{BB962C8B-B14F-4D97-AF65-F5344CB8AC3E}">
        <p14:creationId xmlns:p14="http://schemas.microsoft.com/office/powerpoint/2010/main" val="381770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1629</TotalTime>
  <Words>443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Buildings update  St Paul’s PCC  sub-Committee Next Steps Team</vt:lpstr>
      <vt:lpstr>PowerPoint Presentation</vt:lpstr>
      <vt:lpstr>PowerPoint Presentation</vt:lpstr>
      <vt:lpstr>PowerPoint Presentation</vt:lpstr>
      <vt:lpstr>Prescott Avenue</vt:lpstr>
      <vt:lpstr>PowerPoint Presentation</vt:lpstr>
      <vt:lpstr>Brief to Caroline Edwards (Church Architect):</vt:lpstr>
      <vt:lpstr>Summary: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Moir</dc:creator>
  <cp:lastModifiedBy>Michael Moir</cp:lastModifiedBy>
  <cp:revision>2</cp:revision>
  <dcterms:created xsi:type="dcterms:W3CDTF">2023-03-27T12:32:14Z</dcterms:created>
  <dcterms:modified xsi:type="dcterms:W3CDTF">2023-04-01T12:00:57Z</dcterms:modified>
</cp:coreProperties>
</file>